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7"/>
  </p:notesMasterIdLst>
  <p:handoutMasterIdLst>
    <p:handoutMasterId r:id="rId38"/>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1605" r:id="rId19"/>
    <p:sldId id="260" r:id="rId20"/>
    <p:sldId id="1612" r:id="rId21"/>
    <p:sldId id="1607" r:id="rId22"/>
    <p:sldId id="1606" r:id="rId23"/>
    <p:sldId id="1610" r:id="rId24"/>
    <p:sldId id="1608" r:id="rId25"/>
    <p:sldId id="1613" r:id="rId26"/>
    <p:sldId id="1609" r:id="rId27"/>
    <p:sldId id="1618" r:id="rId28"/>
    <p:sldId id="1616" r:id="rId29"/>
    <p:sldId id="1614" r:id="rId30"/>
    <p:sldId id="1611" r:id="rId31"/>
    <p:sldId id="1615" r:id="rId32"/>
    <p:sldId id="2076136859" r:id="rId33"/>
    <p:sldId id="2076136830" r:id="rId34"/>
    <p:sldId id="1627" r:id="rId35"/>
    <p:sldId id="2076136852"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1605"/>
            <p14:sldId id="260"/>
            <p14:sldId id="1612"/>
            <p14:sldId id="1607"/>
            <p14:sldId id="1606"/>
            <p14:sldId id="1610"/>
            <p14:sldId id="1608"/>
            <p14:sldId id="1613"/>
            <p14:sldId id="1609"/>
            <p14:sldId id="1618"/>
            <p14:sldId id="1616"/>
            <p14:sldId id="1614"/>
            <p14:sldId id="1611"/>
            <p14:sldId id="1615"/>
            <p14:sldId id="2076136859"/>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75628" autoAdjust="0"/>
  </p:normalViewPr>
  <p:slideViewPr>
    <p:cSldViewPr snapToGrid="0">
      <p:cViewPr varScale="1">
        <p:scale>
          <a:sx n="60" d="100"/>
          <a:sy n="60" d="100"/>
        </p:scale>
        <p:origin x="1464"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4/8/2021 9:43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4/8/2021 9:43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9:43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4/8/2021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13</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21</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22</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9:43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hyperlink" Target="https://developer.microsoft.com/en-us/fluentui#/controls/web"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raph.microsoft.com/v1.0/sites/jpower4mvp.sharepoint.com:/sites/SPFxTraining" TargetMode="Externa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1.sv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2"/>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3"/>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4"/>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5"/>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6"/>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7"/>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8"/>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normAutofit/>
          </a:bodyPr>
          <a:lstStyle/>
          <a:p>
            <a:r>
              <a:rPr lang="en-US" sz="3200" dirty="0">
                <a:solidFill>
                  <a:schemeClr val="tx1">
                    <a:lumMod val="65000"/>
                    <a:lumOff val="35000"/>
                  </a:schemeClr>
                </a:solidFill>
              </a:rPr>
              <a:t>Different Ways to Get SharePoint Site Collection using Microsoft Graph API</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8" y="1510747"/>
            <a:ext cx="10845650" cy="465151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can access the site collection using three different ways in Microsoft Graph API:</a:t>
            </a:r>
          </a:p>
          <a:p>
            <a:pPr lvl="1">
              <a:buFont typeface="Wingdings" panose="05000000000000000000" pitchFamily="2" charset="2"/>
              <a:buChar char="§"/>
            </a:pPr>
            <a:r>
              <a:rPr lang="en-US" sz="1600" dirty="0"/>
              <a:t>By using the root - Get Top level SharePoint site collection by using ‘root’ - </a:t>
            </a:r>
            <a:r>
              <a:rPr lang="en-GB" sz="1600" dirty="0">
                <a:solidFill>
                  <a:srgbClr val="FF0000"/>
                </a:solidFill>
              </a:rPr>
              <a:t>sites('root’)</a:t>
            </a:r>
          </a:p>
          <a:p>
            <a:pPr lvl="2">
              <a:buFont typeface="Wingdings" panose="05000000000000000000" pitchFamily="2" charset="2"/>
              <a:buChar char="§"/>
            </a:pPr>
            <a:r>
              <a:rPr lang="en-GB" sz="1600" dirty="0"/>
              <a:t>Ex: </a:t>
            </a:r>
            <a:r>
              <a:rPr lang="en-US" sz="1600" dirty="0"/>
              <a:t>sites(</a:t>
            </a:r>
            <a:r>
              <a:rPr lang="en-US" sz="1600" dirty="0">
                <a:solidFill>
                  <a:srgbClr val="FF0000"/>
                </a:solidFill>
              </a:rPr>
              <a:t>'root</a:t>
            </a:r>
            <a:r>
              <a:rPr lang="en-US" sz="16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1">
              <a:buFont typeface="Wingdings" panose="05000000000000000000" pitchFamily="2" charset="2"/>
              <a:buChar char="§"/>
            </a:pPr>
            <a:r>
              <a:rPr lang="en-US" sz="1600" dirty="0"/>
              <a:t>By using the Site server relative URL - sites/jpower4mvp.sharepoint.com:/sites/</a:t>
            </a:r>
            <a:r>
              <a:rPr lang="en-US" sz="1600" dirty="0" err="1"/>
              <a:t>SPFxTraining</a:t>
            </a:r>
            <a:endParaRPr lang="en-US" sz="1600" dirty="0"/>
          </a:p>
          <a:p>
            <a:pPr lvl="2">
              <a:buFont typeface="Wingdings" panose="05000000000000000000" pitchFamily="2" charset="2"/>
              <a:buChar char="§"/>
            </a:pPr>
            <a:r>
              <a:rPr lang="en-US" sz="1200" dirty="0"/>
              <a:t>Ex: </a:t>
            </a:r>
            <a:r>
              <a:rPr lang="en-US" sz="1200" dirty="0">
                <a:solidFill>
                  <a:srgbClr val="0563C1"/>
                </a:solidFill>
              </a:rPr>
              <a:t>sites/</a:t>
            </a:r>
            <a:r>
              <a:rPr lang="en-US" sz="1200" dirty="0">
                <a:solidFill>
                  <a:srgbClr val="FF0000"/>
                </a:solidFill>
              </a:rPr>
              <a:t>jpower4mvp.sharepoint.com:/sites/SPFxTraining</a:t>
            </a:r>
            <a:r>
              <a:rPr lang="en-US" sz="1200" dirty="0">
                <a:solidFill>
                  <a:srgbClr val="0563C1"/>
                </a:solidFill>
              </a:rPr>
              <a:t>:/lists/SPFxContacts/items?expand=fields</a:t>
            </a:r>
            <a:r>
              <a:rPr lang="en-US" sz="1200" dirty="0"/>
              <a:t> </a:t>
            </a:r>
          </a:p>
          <a:p>
            <a:pPr lvl="1">
              <a:buFont typeface="Wingdings" panose="05000000000000000000" pitchFamily="2" charset="2"/>
              <a:buChar char="§"/>
            </a:pPr>
            <a:r>
              <a:rPr lang="en-US" sz="1600" dirty="0"/>
              <a:t>By using the Site ID</a:t>
            </a:r>
          </a:p>
          <a:p>
            <a:pPr lvl="2">
              <a:buFont typeface="Wingdings" panose="05000000000000000000" pitchFamily="2" charset="2"/>
              <a:buChar char="§"/>
            </a:pPr>
            <a:r>
              <a:rPr lang="en-US" sz="1200" dirty="0"/>
              <a:t>Ex: </a:t>
            </a:r>
            <a:r>
              <a:rPr lang="en-US" sz="1200" dirty="0">
                <a:solidFill>
                  <a:srgbClr val="0563C1"/>
                </a:solidFill>
              </a:rPr>
              <a:t>sites</a:t>
            </a:r>
            <a:r>
              <a:rPr lang="en-US" sz="1200" dirty="0"/>
              <a:t>(</a:t>
            </a:r>
            <a:r>
              <a:rPr lang="en-US" sz="1200" dirty="0">
                <a:solidFill>
                  <a:srgbClr val="FF0000"/>
                </a:solidFill>
              </a:rPr>
              <a:t>'jpower4mvp.sharepoint.com,d23ab611-4170-4420-80bd-280cfee90c39,74a98147-7e90-4660-90c4-7b6a9b804f25</a:t>
            </a:r>
            <a:r>
              <a:rPr lang="en-US" sz="12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2">
              <a:buFont typeface="Wingdings" panose="05000000000000000000" pitchFamily="2" charset="2"/>
              <a:buChar char="§"/>
            </a:pPr>
            <a:r>
              <a:rPr lang="en-US" sz="1600" dirty="0"/>
              <a:t>Get </a:t>
            </a:r>
            <a:r>
              <a:rPr lang="en-US" sz="1600" dirty="0" err="1"/>
              <a:t>SiteID</a:t>
            </a:r>
            <a:endParaRPr lang="en-US" sz="1600" dirty="0"/>
          </a:p>
          <a:p>
            <a:pPr lvl="3">
              <a:buFont typeface="Wingdings" panose="05000000000000000000" pitchFamily="2" charset="2"/>
              <a:buChar char="§"/>
            </a:pPr>
            <a:r>
              <a:rPr lang="en-US" sz="1600" dirty="0"/>
              <a:t>To get site id using relative URL in Microsoft Graph Explorer</a:t>
            </a:r>
          </a:p>
          <a:p>
            <a:pPr lvl="3">
              <a:buFont typeface="Wingdings" panose="05000000000000000000" pitchFamily="2" charset="2"/>
              <a:buChar char="§"/>
            </a:pPr>
            <a:r>
              <a:rPr lang="en-US" sz="1200" dirty="0">
                <a:solidFill>
                  <a:srgbClr val="0563C1"/>
                </a:solidFill>
                <a:hlinkClick r:id="rId2"/>
              </a:rPr>
              <a:t>https://graph.microsoft.com/v1.0/sites/jpower4mvp.sharepoint.com:/sites/SPFxTraining</a:t>
            </a:r>
            <a:endParaRPr lang="en-US" sz="1200" dirty="0">
              <a:solidFill>
                <a:srgbClr val="0563C1"/>
              </a:solidFill>
            </a:endParaRPr>
          </a:p>
          <a:p>
            <a:pPr marL="1371600" lvl="3" indent="0">
              <a:buNone/>
            </a:pPr>
            <a:endParaRPr lang="en-US" sz="1200" dirty="0">
              <a:solidFill>
                <a:srgbClr val="0563C1"/>
              </a:solidFill>
            </a:endParaRPr>
          </a:p>
          <a:p>
            <a:pPr marL="914400" lvl="2" indent="0">
              <a:buNone/>
            </a:pPr>
            <a:endParaRPr lang="en-US" sz="1200" dirty="0"/>
          </a:p>
          <a:p>
            <a:pPr lvl="2">
              <a:buFont typeface="Wingdings" panose="05000000000000000000" pitchFamily="2" charset="2"/>
              <a:buChar char="§"/>
            </a:pPr>
            <a:endParaRPr lang="en-US" sz="1200" dirty="0"/>
          </a:p>
          <a:p>
            <a:pPr marL="0" indent="0">
              <a:buNone/>
            </a:pPr>
            <a:endParaRPr lang="en-US" sz="2000" dirty="0"/>
          </a:p>
        </p:txBody>
      </p:sp>
      <p:pic>
        <p:nvPicPr>
          <p:cNvPr id="6" name="Picture 5">
            <a:extLst>
              <a:ext uri="{FF2B5EF4-FFF2-40B4-BE49-F238E27FC236}">
                <a16:creationId xmlns:a16="http://schemas.microsoft.com/office/drawing/2014/main" id="{D7CEE5B3-BFB2-4C94-933C-56278B7B327C}"/>
              </a:ext>
            </a:extLst>
          </p:cNvPr>
          <p:cNvPicPr>
            <a:picLocks noChangeAspect="1"/>
          </p:cNvPicPr>
          <p:nvPr/>
        </p:nvPicPr>
        <p:blipFill>
          <a:blip r:embed="rId3"/>
          <a:stretch>
            <a:fillRect/>
          </a:stretch>
        </p:blipFill>
        <p:spPr>
          <a:xfrm>
            <a:off x="2763285" y="4868949"/>
            <a:ext cx="6909903" cy="2097097"/>
          </a:xfrm>
          <a:prstGeom prst="rect">
            <a:avLst/>
          </a:prstGeom>
        </p:spPr>
      </p:pic>
    </p:spTree>
    <p:extLst>
      <p:ext uri="{BB962C8B-B14F-4D97-AF65-F5344CB8AC3E}">
        <p14:creationId xmlns:p14="http://schemas.microsoft.com/office/powerpoint/2010/main" val="2105917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754326"/>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Fluent UI controls with View and Submit SharePoint Data</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1951</TotalTime>
  <Words>3266</Words>
  <Application>Microsoft Office PowerPoint</Application>
  <PresentationFormat>Custom</PresentationFormat>
  <Paragraphs>313</Paragraphs>
  <Slides>30</Slides>
  <Notes>8</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8" baseType="lpstr">
      <vt:lpstr>Arial</vt:lpstr>
      <vt:lpstr>Calibri</vt:lpstr>
      <vt:lpstr>Calibri Light</vt:lpstr>
      <vt:lpstr>Consolas</vt:lpstr>
      <vt:lpstr>Proxima Nova Semibold</vt:lpstr>
      <vt:lpstr>Segoe UI</vt:lpstr>
      <vt:lpstr>Segoe UI (Body)</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Different Ways to Get SharePoint Site Collection using Microsoft Graph API</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142</cp:revision>
  <dcterms:created xsi:type="dcterms:W3CDTF">2020-06-20T06:26:35Z</dcterms:created>
  <dcterms:modified xsi:type="dcterms:W3CDTF">2021-04-08T09:06:11Z</dcterms:modified>
</cp:coreProperties>
</file>